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1" r:id="rId3"/>
    <p:sldId id="304" r:id="rId4"/>
    <p:sldId id="300" r:id="rId5"/>
    <p:sldId id="301" r:id="rId6"/>
    <p:sldId id="302" r:id="rId7"/>
    <p:sldId id="30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790"/>
    <a:srgbClr val="F3DD87"/>
    <a:srgbClr val="F2D76E"/>
    <a:srgbClr val="F1E092"/>
    <a:srgbClr val="EAD875"/>
    <a:srgbClr val="1AAFC1"/>
    <a:srgbClr val="19508F"/>
    <a:srgbClr val="EEE3A0"/>
    <a:srgbClr val="F3DF88"/>
    <a:srgbClr val="EAD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9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8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4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0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3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7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8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AE51C-8DBA-4659-B4DB-48A65FFE650E}" type="datetimeFigureOut">
              <a:rPr lang="ru-RU" smtClean="0"/>
              <a:t>28.07.2020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8259-C9F7-4901-ADCC-827DEE540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56991DA-C0D4-43A5-BCD8-F1D0AB9FAF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2D76E"/>
              </a:gs>
              <a:gs pos="31000">
                <a:srgbClr val="F3DD87"/>
              </a:gs>
              <a:gs pos="75000">
                <a:srgbClr val="EEE3A0"/>
              </a:gs>
              <a:gs pos="100000">
                <a:srgbClr val="EAD87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человек, ребенок, молодо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49C1F21-8761-4B7A-8890-5E1B5037A2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000"/>
          <a:stretch/>
        </p:blipFill>
        <p:spPr>
          <a:xfrm>
            <a:off x="1" y="0"/>
            <a:ext cx="90400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1686" y="222738"/>
            <a:ext cx="7072176" cy="1418493"/>
          </a:xfrm>
          <a:effectLst/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Сувенирная продукция для бегового события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8BDCB8-2F6C-426B-BB65-6EF107CC81A8}"/>
              </a:ext>
            </a:extLst>
          </p:cNvPr>
          <p:cNvSpPr/>
          <p:nvPr/>
        </p:nvSpPr>
        <p:spPr>
          <a:xfrm>
            <a:off x="9638224" y="6175500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 / Проектное </a:t>
            </a:r>
            <a:r>
              <a:rPr lang="ru-RU" sz="11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решение</a:t>
            </a:r>
            <a:endParaRPr lang="ru-RU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5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4E0E080-5346-4C29-BACF-D82D9D94BAD6}"/>
              </a:ext>
            </a:extLst>
          </p:cNvPr>
          <p:cNvSpPr/>
          <p:nvPr/>
        </p:nvSpPr>
        <p:spPr>
          <a:xfrm>
            <a:off x="0" y="-6176"/>
            <a:ext cx="12192000" cy="6864176"/>
          </a:xfrm>
          <a:prstGeom prst="rect">
            <a:avLst/>
          </a:prstGeom>
          <a:solidFill>
            <a:srgbClr val="1AA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466" y="696190"/>
            <a:ext cx="7996359" cy="1184563"/>
          </a:xfrm>
          <a:effectLst/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Montserrat" panose="00000500000000000000" pitchFamily="2" charset="-52"/>
                <a:ea typeface="Microsoft JhengHei UI" pitchFamily="34" charset="-120"/>
                <a:cs typeface="Microsoft Tai Le" pitchFamily="34" charset="0"/>
              </a:rPr>
              <a:t>1 ЭТАП. </a:t>
            </a:r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Microsoft JhengHei UI" pitchFamily="34" charset="-120"/>
                <a:cs typeface="Microsoft Tai Le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Microsoft JhengHei UI" pitchFamily="34" charset="-120"/>
                <a:cs typeface="Microsoft Tai Le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Microsoft JhengHei UI" pitchFamily="34" charset="-120"/>
                <a:cs typeface="Microsoft Tai Le" pitchFamily="34" charset="0"/>
              </a:rPr>
              <a:t>РАЗРАБОТКА КОНЦЕПЦИИ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73FA53-3E45-48A1-9CEA-9995E515FF7B}"/>
              </a:ext>
            </a:extLst>
          </p:cNvPr>
          <p:cNvSpPr/>
          <p:nvPr/>
        </p:nvSpPr>
        <p:spPr>
          <a:xfrm>
            <a:off x="914398" y="2220745"/>
            <a:ext cx="4436919" cy="200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узнаваемости старта или компании важно разработать единую концепцию, которая будет отражена во всей сувенирной продукции.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основе концепции может быть фирменный стиль, утвержденный для старта или какая-то конкретная тематика.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D411AA-43AB-4D2F-95DF-25FEA5FBD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16" y="2073968"/>
            <a:ext cx="3997589" cy="40878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3F093B5-C6A8-46E8-B043-AFF6FE3A0C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21180" r="10871" b="22569"/>
          <a:stretch/>
        </p:blipFill>
        <p:spPr>
          <a:xfrm>
            <a:off x="8709037" y="3825815"/>
            <a:ext cx="2699461" cy="133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4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4E0E080-5346-4C29-BACF-D82D9D94BAD6}"/>
              </a:ext>
            </a:extLst>
          </p:cNvPr>
          <p:cNvSpPr/>
          <p:nvPr/>
        </p:nvSpPr>
        <p:spPr>
          <a:xfrm>
            <a:off x="0" y="-6176"/>
            <a:ext cx="12192000" cy="686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37314" y="773194"/>
            <a:ext cx="4030105" cy="80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002060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2 ЭТАП. СМЕТА</a:t>
            </a:r>
            <a:endParaRPr lang="ru-RU" dirty="0">
              <a:solidFill>
                <a:srgbClr val="002060"/>
              </a:solidFill>
              <a:latin typeface="Montserrat" panose="000005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7841C95-B3E0-43B7-A940-25A48AA427F8}"/>
              </a:ext>
            </a:extLst>
          </p:cNvPr>
          <p:cNvSpPr/>
          <p:nvPr/>
        </p:nvSpPr>
        <p:spPr>
          <a:xfrm>
            <a:off x="869855" y="1850949"/>
            <a:ext cx="5319930" cy="1998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После определения концепции важно сформировать предварительную смету, в которой будут отражены: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перечень сувенирной продукции (товарная матрица) 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примерная стоимость</a:t>
            </a:r>
            <a:r>
              <a:rPr lang="ru-RU" sz="1400" dirty="0">
                <a:solidFill>
                  <a:srgbClr val="00206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E8E7F18-5357-4640-9FD7-27105324F8BD}"/>
              </a:ext>
            </a:extLst>
          </p:cNvPr>
          <p:cNvSpPr/>
          <p:nvPr/>
        </p:nvSpPr>
        <p:spPr>
          <a:xfrm>
            <a:off x="869855" y="3850175"/>
            <a:ext cx="5319930" cy="212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 smtClean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сувенирной продукции формируется исходя из потребностей конкретной ЦА, особенностей старта, его места проведения и так далее. 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Классический набор сувенирной продукции для беговых событий включает в себя футболку старта</a:t>
            </a:r>
            <a:r>
              <a:rPr lang="ru-RU" sz="1400" dirty="0" smtClean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Рисунок 11" descr="Изображение выглядит как рубаш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5D3209D-DACB-4405-8C6C-6BB723A66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92" y="525083"/>
            <a:ext cx="2919342" cy="291934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ешний, человек, мужчина, ул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DA56B65-1827-4249-BD10-E46FF4EC19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 r="4407" b="10832"/>
          <a:stretch/>
        </p:blipFill>
        <p:spPr>
          <a:xfrm>
            <a:off x="8545834" y="3256628"/>
            <a:ext cx="2919335" cy="29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9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4E0E080-5346-4C29-BACF-D82D9D94BAD6}"/>
              </a:ext>
            </a:extLst>
          </p:cNvPr>
          <p:cNvSpPr/>
          <p:nvPr/>
        </p:nvSpPr>
        <p:spPr>
          <a:xfrm>
            <a:off x="0" y="-6176"/>
            <a:ext cx="12192000" cy="686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466" y="696190"/>
            <a:ext cx="7996359" cy="1184563"/>
          </a:xfrm>
          <a:effectLst/>
        </p:spPr>
        <p:txBody>
          <a:bodyPr>
            <a:normAutofit/>
          </a:bodyPr>
          <a:lstStyle/>
          <a:p>
            <a:pPr algn="l"/>
            <a:r>
              <a:rPr lang="ru-RU" sz="3600" dirty="0"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3 ЭТАП. </a:t>
            </a:r>
            <a:r>
              <a:rPr lang="ru-RU" sz="3600" b="1" dirty="0"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ru-RU" sz="3600" b="1" dirty="0"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3600" b="1" dirty="0"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ПОИСК ПОДРЯДЧИКОВ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73FA53-3E45-48A1-9CEA-9995E515FF7B}"/>
              </a:ext>
            </a:extLst>
          </p:cNvPr>
          <p:cNvSpPr/>
          <p:nvPr/>
        </p:nvSpPr>
        <p:spPr>
          <a:xfrm>
            <a:off x="900538" y="2259772"/>
            <a:ext cx="6450288" cy="415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Важный этап – это поиск подрядчиков, которые смогут изготовить необходимую сувенирную продукцию в указанные сроки, в нужном количестве и по адекватной стоимости. 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После того, как будут установлены договоренности с подрядчиками необходимо сформировать график подготовки макетов, отправки их в производство, изготовления и доставки.  Это важный этап, так как производство может находиться в другом городе или стране, их может быть несколько и данный график поможет ориентироваться и ничего не упустить.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Также у производства необходимо запросить технические требования к макетам, размеры нанесения, лекала, чтобы сразу предоставить корректные макеты.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Также можно уточнить цены в смете после того, как подрядчик пришлем коммерческое предложение.</a:t>
            </a:r>
          </a:p>
          <a:p>
            <a:pPr marL="228600">
              <a:lnSpc>
                <a:spcPct val="106000"/>
              </a:lnSpc>
              <a:spcAft>
                <a:spcPts val="800"/>
              </a:spcAft>
            </a:pPr>
            <a:endParaRPr lang="ru-RU" sz="1400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F354688-9C69-4368-9D32-0562E40C52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5883"/>
          <a:stretch/>
        </p:blipFill>
        <p:spPr>
          <a:xfrm>
            <a:off x="7718724" y="2187035"/>
            <a:ext cx="3462126" cy="33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4E0E080-5346-4C29-BACF-D82D9D94BAD6}"/>
              </a:ext>
            </a:extLst>
          </p:cNvPr>
          <p:cNvSpPr/>
          <p:nvPr/>
        </p:nvSpPr>
        <p:spPr>
          <a:xfrm>
            <a:off x="0" y="-6176"/>
            <a:ext cx="12192000" cy="6864176"/>
          </a:xfrm>
          <a:prstGeom prst="rect">
            <a:avLst/>
          </a:prstGeom>
          <a:solidFill>
            <a:srgbClr val="1AA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1AAFC1"/>
              </a:highligh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466" y="464178"/>
            <a:ext cx="7996359" cy="1184563"/>
          </a:xfrm>
          <a:effectLst/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4 ЭТАП. </a:t>
            </a:r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МАКЕТОВ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C73FA53-3E45-48A1-9CEA-9995E515FF7B}"/>
              </a:ext>
            </a:extLst>
          </p:cNvPr>
          <p:cNvSpPr/>
          <p:nvPr/>
        </p:nvSpPr>
        <p:spPr>
          <a:xfrm>
            <a:off x="914398" y="1856526"/>
            <a:ext cx="5827596" cy="10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После определения перечня сувенирной продукции, запроса технических требований для макетов у производства, разработки общей концепции формируется техническое задание для дизайнера.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24C8A4-CDE0-4722-A4FA-8E55E5EB4AA7}"/>
              </a:ext>
            </a:extLst>
          </p:cNvPr>
          <p:cNvSpPr/>
          <p:nvPr/>
        </p:nvSpPr>
        <p:spPr>
          <a:xfrm>
            <a:off x="914398" y="3110891"/>
            <a:ext cx="6155142" cy="3574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6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каждой позиции сувенирной продукции формируется отдельное техническое задание. В этом задании необходимо: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Описать общую концепцию, сформировать описания по стилистике с референсами.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Приложить брендбук, логотипы или другие элементы фирменного стиля, которые должны присутствовать в макете.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Указать четкие сроки разработки макетов (заложить время на правки)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Предоставить технические требования от производства</a:t>
            </a:r>
          </a:p>
          <a:p>
            <a:pPr marL="457200" indent="-228600">
              <a:lnSpc>
                <a:spcPct val="106000"/>
              </a:lnSpc>
              <a:spcAft>
                <a:spcPts val="800"/>
              </a:spcAft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Приложить лекала, размеры или другое при необходимости.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D7C7E04-FA3E-43B6-B2B1-FA8893960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8" t="14596" r="31961" b="6162"/>
          <a:stretch/>
        </p:blipFill>
        <p:spPr>
          <a:xfrm>
            <a:off x="7451210" y="2143129"/>
            <a:ext cx="4357760" cy="395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636" y="354536"/>
            <a:ext cx="5150514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ФУТБОЛКА. </a:t>
            </a:r>
            <a:br>
              <a:rPr lang="ru-RU" sz="3600" dirty="0">
                <a:solidFill>
                  <a:srgbClr val="002060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3600" dirty="0">
                <a:solidFill>
                  <a:srgbClr val="002060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ПОЛНАЯ ЗАПЕЧАТКА</a:t>
            </a:r>
            <a:endParaRPr lang="ru-RU" dirty="0">
              <a:solidFill>
                <a:srgbClr val="002060"/>
              </a:solidFill>
              <a:latin typeface="Montserrat" panose="000005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C6B803D-2500-4B67-824A-5778A5624001}"/>
              </a:ext>
            </a:extLst>
          </p:cNvPr>
          <p:cNvSpPr/>
          <p:nvPr/>
        </p:nvSpPr>
        <p:spPr>
          <a:xfrm>
            <a:off x="6006701" y="4189024"/>
            <a:ext cx="59350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При </a:t>
            </a:r>
            <a:r>
              <a:rPr lang="ru-RU" sz="1400" b="1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подготовке макетов для полной </a:t>
            </a:r>
            <a:r>
              <a:rPr lang="ru-RU" sz="1400" b="1" dirty="0" err="1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запечатки</a:t>
            </a:r>
            <a:r>
              <a:rPr lang="ru-RU" sz="1400" b="1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 важно:</a:t>
            </a:r>
          </a:p>
          <a:p>
            <a:endParaRPr lang="ru-RU" sz="1400" dirty="0">
              <a:solidFill>
                <a:schemeClr val="tx2"/>
              </a:solidFill>
              <a:latin typeface="Montserrat" panose="000005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Корректно залить макет в лекала для производства. (избегать большого количества графики на переходе с основной части футболки на рукав)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Для всех макетов используется цветовую палитру </a:t>
            </a:r>
            <a:r>
              <a:rPr lang="en-US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CMYK </a:t>
            </a:r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или </a:t>
            </a:r>
            <a:r>
              <a:rPr lang="en-US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Pantone </a:t>
            </a:r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(актуальные палитры можно запросить у производства)</a:t>
            </a:r>
          </a:p>
          <a:p>
            <a:pPr marL="228600" indent="-228600"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Макет предоставляется только в векторе в кривых. Никаких растровых элементов макет содержать не может.</a:t>
            </a:r>
          </a:p>
          <a:p>
            <a:pPr marL="228600" indent="-228600">
              <a:buAutoNum type="arabicPeriod"/>
            </a:pPr>
            <a:endParaRPr lang="ru-RU" sz="1400" dirty="0">
              <a:solidFill>
                <a:schemeClr val="tx2"/>
              </a:solidFill>
              <a:latin typeface="Montserrat" panose="000005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228600" indent="-228600">
              <a:buAutoNum type="arabicPeriod"/>
            </a:pP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Изображение выглядит как одежда, рубаш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1DD1A71-2C04-490E-849B-A8D83896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6" y="1561339"/>
            <a:ext cx="3261987" cy="2370548"/>
          </a:xfrm>
          <a:prstGeom prst="rect">
            <a:avLst/>
          </a:prstGeom>
        </p:spPr>
      </p:pic>
      <p:pic>
        <p:nvPicPr>
          <p:cNvPr id="6" name="Рисунок 5" descr="Изображение выглядит как рубаш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1CC9019-7CB5-4768-A6AD-54C3D1F0E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8" y="1584885"/>
            <a:ext cx="4011024" cy="232345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ешний, человек, мужчина, ул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608080B-425C-4BA8-9550-FEED9C9B98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4" r="4407" b="10832"/>
          <a:stretch/>
        </p:blipFill>
        <p:spPr>
          <a:xfrm>
            <a:off x="8759133" y="1584885"/>
            <a:ext cx="2392346" cy="239235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79D88B-0E37-4F94-A937-D346AAE5040D}"/>
              </a:ext>
            </a:extLst>
          </p:cNvPr>
          <p:cNvSpPr/>
          <p:nvPr/>
        </p:nvSpPr>
        <p:spPr>
          <a:xfrm>
            <a:off x="1073636" y="4573744"/>
            <a:ext cx="4816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Материал футболки для беговых событий в большинстве случаев – это синтетика. Такой материал позволяет делать полную </a:t>
            </a:r>
            <a:r>
              <a:rPr lang="ru-RU" sz="1400" dirty="0" err="1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запечатку</a:t>
            </a:r>
            <a:r>
              <a:rPr lang="ru-RU" sz="14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 футболки с полноцветным нанесением и градиентом.</a:t>
            </a:r>
          </a:p>
        </p:txBody>
      </p:sp>
    </p:spTree>
    <p:extLst>
      <p:ext uri="{BB962C8B-B14F-4D97-AF65-F5344CB8AC3E}">
        <p14:creationId xmlns:p14="http://schemas.microsoft.com/office/powerpoint/2010/main" val="479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053" y="491013"/>
            <a:ext cx="5150514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ФУТБОЛКА. НАНЕСЕНИЕ А4</a:t>
            </a:r>
            <a:endParaRPr lang="ru-RU" dirty="0">
              <a:solidFill>
                <a:srgbClr val="002060"/>
              </a:solidFill>
              <a:latin typeface="Montserrat" panose="00000500000000000000" pitchFamily="2" charset="-52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xmlns="" id="{2EDD662C-E0B5-4D47-B753-AC9ABE40B180}"/>
              </a:ext>
            </a:extLst>
          </p:cNvPr>
          <p:cNvSpPr txBox="1">
            <a:spLocks/>
          </p:cNvSpPr>
          <p:nvPr/>
        </p:nvSpPr>
        <p:spPr>
          <a:xfrm>
            <a:off x="11675279" y="325272"/>
            <a:ext cx="1055214" cy="36676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DDFF56E-4E2D-4424-9DA5-8E1BD226B8F0}"/>
              </a:ext>
            </a:extLst>
          </p:cNvPr>
          <p:cNvSpPr/>
          <p:nvPr/>
        </p:nvSpPr>
        <p:spPr>
          <a:xfrm>
            <a:off x="1073636" y="6253172"/>
            <a:ext cx="947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 / Пример </a:t>
            </a:r>
            <a:endParaRPr lang="ru-RU" sz="1100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7BCCB7B-5791-4AB1-84BD-3A20B1050C88}"/>
              </a:ext>
            </a:extLst>
          </p:cNvPr>
          <p:cNvSpPr/>
          <p:nvPr/>
        </p:nvSpPr>
        <p:spPr>
          <a:xfrm>
            <a:off x="1125591" y="4876905"/>
            <a:ext cx="56492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Montserrat" panose="00000500000000000000" pitchFamily="2" charset="-52"/>
                <a:ea typeface="Open Sans Extrabold" panose="020B0906030804020204" pitchFamily="34" charset="0"/>
                <a:cs typeface="Open Sans Extrabold" panose="020B0906030804020204" pitchFamily="34" charset="0"/>
              </a:rPr>
              <a:t>Более экономичным вариантом могут быть футболки, у которых нанесение делается не на всю футболку. Графику наносят на груд и спину в традиционном формате А4. Если материал синтетика, то ограничений по кол-ву цветов в макете быть не должно, если материал футболки хлопок, то полноцветную печать нанести не получится – это важно понимать при разработке макета.</a:t>
            </a:r>
          </a:p>
        </p:txBody>
      </p:sp>
      <p:pic>
        <p:nvPicPr>
          <p:cNvPr id="4" name="Рисунок 3" descr="Изображение выглядит как одежда, рубаш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4E8D133-C538-4C8F-BEEF-C65EBBFAA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6"/>
          <a:stretch/>
        </p:blipFill>
        <p:spPr>
          <a:xfrm>
            <a:off x="931875" y="1857801"/>
            <a:ext cx="4499948" cy="2743652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66F7A31B-25D8-4F9A-B24A-A3B26E759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22" y="1680662"/>
            <a:ext cx="2277844" cy="16103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4768AE1-2A0D-4095-8711-DCCAEF976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00" y="3039651"/>
            <a:ext cx="2431084" cy="17186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группа, ребенок, игр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7F4EBCD-BA69-4438-95B3-DCA5023C38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6" t="15909" r="30174" b="11275"/>
          <a:stretch/>
        </p:blipFill>
        <p:spPr>
          <a:xfrm>
            <a:off x="8463900" y="1259413"/>
            <a:ext cx="3211379" cy="499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9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2830</TotalTime>
  <Words>476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Сувенирная продукция для бегового события</vt:lpstr>
      <vt:lpstr>1 ЭТАП.  РАЗРАБОТКА КОНЦЕПЦИИ</vt:lpstr>
      <vt:lpstr>Презентация PowerPoint</vt:lpstr>
      <vt:lpstr>3 ЭТАП.  ПОИСК ПОДРЯДЧИКОВ</vt:lpstr>
      <vt:lpstr>4 ЭТАП.  РАЗРАБОТКА МАКЕТОВ</vt:lpstr>
      <vt:lpstr>ФУТБОЛКА.  ПОЛНАЯ ЗАПЕЧАТКА</vt:lpstr>
      <vt:lpstr>ФУТБОЛКА. НАНЕСЕНИЕ А4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Валерия</dc:creator>
  <cp:lastModifiedBy>Любовь</cp:lastModifiedBy>
  <cp:revision>330</cp:revision>
  <dcterms:created xsi:type="dcterms:W3CDTF">2016-07-25T08:34:13Z</dcterms:created>
  <dcterms:modified xsi:type="dcterms:W3CDTF">2020-07-28T18:16:45Z</dcterms:modified>
</cp:coreProperties>
</file>